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67" r:id="rId5"/>
    <p:sldId id="283" r:id="rId6"/>
    <p:sldId id="284" r:id="rId7"/>
    <p:sldId id="277" r:id="rId8"/>
    <p:sldId id="286" r:id="rId9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A9E687-D4D9-4830-96CB-55B3D74738A8}" type="datetime1">
              <a:rPr lang="es-ES" smtClean="0"/>
              <a:t>25/02/2022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4064B05-B366-404F-9759-1BCDEA9B31DA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07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546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41CC2B9D-276D-41DE-A622-C7D1BB390971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A118-4550-4128-9948-985832F319A5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B359EF-B85B-47AD-975B-7FBC1A772523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E7A95-9D0C-4A80-BFFE-EA4E89FA91A6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2030" y="3798679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86606-ADC7-49A6-9F06-554C0ACF08BF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685C2E-AAA6-45C9-A717-D133C2C70B03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6931BD-6B88-4DC1-BABB-121728874770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41E79-7DAC-44BD-991A-1D15028684E6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417530-DCFD-4A5A-9770-DD12A14AA061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98B144-D9F8-4FC0-9589-842D563E4CA0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dirty="0"/>
              <a:t>Haga clic para agregar texto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846DF-04E3-4658-84E6-0B399E01081A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DDD192-0430-4E48-9A9B-AD25C0775A0C}" type="datetime1">
              <a:rPr lang="es-ES" noProof="0" smtClean="0"/>
              <a:pPr/>
              <a:t>25/02/2022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395" y="980728"/>
            <a:ext cx="10812034" cy="1625599"/>
          </a:xfrm>
        </p:spPr>
        <p:txBody>
          <a:bodyPr rtlCol="0"/>
          <a:lstStyle/>
          <a:p>
            <a:pPr rtl="0"/>
            <a:r>
              <a:rPr lang="es-ES" dirty="0"/>
              <a:t>LA MYTHOCRITIQUE CULTURELLE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9446" y="3140968"/>
            <a:ext cx="9429931" cy="1872208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r-FR" sz="1800" dirty="0"/>
              <a:t>Institut Supérieur des Langues de Tunis ISLT</a:t>
            </a:r>
          </a:p>
          <a:p>
            <a:pPr rtl="0">
              <a:lnSpc>
                <a:spcPct val="100000"/>
              </a:lnSpc>
            </a:pPr>
            <a:r>
              <a:rPr lang="fr-FR" sz="1800" dirty="0"/>
              <a:t>Université de Carthage</a:t>
            </a:r>
          </a:p>
          <a:p>
            <a:pPr rtl="0">
              <a:lnSpc>
                <a:spcPct val="100000"/>
              </a:lnSpc>
            </a:pPr>
            <a:endParaRPr lang="fr-FR" sz="1800" dirty="0"/>
          </a:p>
          <a:p>
            <a:pPr rtl="0">
              <a:lnSpc>
                <a:spcPct val="100000"/>
              </a:lnSpc>
            </a:pPr>
            <a:r>
              <a:rPr lang="fr-FR" sz="1800" dirty="0"/>
              <a:t>Programme des cours (du 1 </a:t>
            </a:r>
            <a:r>
              <a:rPr lang="fr-FR" sz="1800" cap="none" dirty="0" smtClean="0"/>
              <a:t>er</a:t>
            </a:r>
            <a:r>
              <a:rPr lang="fr-FR" sz="1800" dirty="0" smtClean="0"/>
              <a:t> </a:t>
            </a:r>
            <a:r>
              <a:rPr lang="fr-FR" sz="1800" dirty="0"/>
              <a:t>au 4 mars 2022)</a:t>
            </a:r>
          </a:p>
          <a:p>
            <a:pPr rtl="0">
              <a:lnSpc>
                <a:spcPct val="100000"/>
              </a:lnSpc>
            </a:pPr>
            <a:r>
              <a:rPr lang="fr-FR" sz="1800" dirty="0"/>
              <a:t>Prof. José Manuel </a:t>
            </a:r>
            <a:r>
              <a:rPr lang="fr-FR" sz="1800" dirty="0" err="1"/>
              <a:t>Losada</a:t>
            </a:r>
            <a:r>
              <a:rPr lang="fr-FR" sz="1800" dirty="0"/>
              <a:t> (Université </a:t>
            </a:r>
            <a:r>
              <a:rPr lang="fr-FR" sz="1800" dirty="0" err="1"/>
              <a:t>Complutense</a:t>
            </a:r>
            <a:r>
              <a:rPr lang="fr-FR" sz="1800" dirty="0"/>
              <a:t> de Madrid)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51425-6604-440B-8321-6AAC9FC5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95" y="285596"/>
            <a:ext cx="9751060" cy="1168400"/>
          </a:xfrm>
        </p:spPr>
        <p:txBody>
          <a:bodyPr/>
          <a:lstStyle/>
          <a:p>
            <a:r>
              <a:rPr lang="es-ES" dirty="0"/>
              <a:t>1. </a:t>
            </a:r>
            <a:r>
              <a:rPr lang="es-ES" dirty="0" err="1"/>
              <a:t>Qu’est</a:t>
            </a:r>
            <a:r>
              <a:rPr lang="es-ES" dirty="0"/>
              <a:t>-ce </a:t>
            </a:r>
            <a:r>
              <a:rPr lang="es-ES" dirty="0" err="1"/>
              <a:t>qu’un</a:t>
            </a:r>
            <a:r>
              <a:rPr lang="es-ES" dirty="0"/>
              <a:t> </a:t>
            </a:r>
            <a:r>
              <a:rPr lang="es-ES" dirty="0" err="1"/>
              <a:t>mythe</a:t>
            </a:r>
            <a:r>
              <a:rPr lang="es-ES" dirty="0"/>
              <a:t> 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EAE15A-FBCD-4B7B-B290-F074C75F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795" y="1623943"/>
            <a:ext cx="4769806" cy="711200"/>
          </a:xfrm>
        </p:spPr>
        <p:txBody>
          <a:bodyPr/>
          <a:lstStyle/>
          <a:p>
            <a:r>
              <a:rPr lang="es-ES" dirty="0"/>
              <a:t>- </a:t>
            </a:r>
            <a:r>
              <a:rPr lang="es-ES" dirty="0" err="1"/>
              <a:t>Questions</a:t>
            </a:r>
            <a:r>
              <a:rPr lang="es-ES" dirty="0"/>
              <a:t> de </a:t>
            </a:r>
            <a:r>
              <a:rPr lang="es-ES" dirty="0" err="1"/>
              <a:t>terminologie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82C7E5-DD82-4970-95BA-3B38911A5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8883" y="2362076"/>
            <a:ext cx="4773956" cy="3556000"/>
          </a:xfrm>
        </p:spPr>
        <p:txBody>
          <a:bodyPr/>
          <a:lstStyle/>
          <a:p>
            <a:r>
              <a:rPr lang="fr-FR" dirty="0"/>
              <a:t>Image / symbole</a:t>
            </a:r>
          </a:p>
          <a:p>
            <a:r>
              <a:rPr lang="fr-FR" dirty="0"/>
              <a:t>Archétype</a:t>
            </a:r>
          </a:p>
          <a:p>
            <a:r>
              <a:rPr lang="fr-FR" dirty="0"/>
              <a:t>Allégorie / métaphore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779A1B-55A8-4A5D-A21A-116C9A14B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02724" y="3784476"/>
            <a:ext cx="4769806" cy="711200"/>
          </a:xfrm>
        </p:spPr>
        <p:txBody>
          <a:bodyPr/>
          <a:lstStyle/>
          <a:p>
            <a:r>
              <a:rPr lang="fr-FR" dirty="0"/>
              <a:t>- Élargissement du champ de travail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34C27A-BDC6-4D9E-911F-1DB9A0F89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8795" y="4485184"/>
            <a:ext cx="4773956" cy="1714567"/>
          </a:xfrm>
        </p:spPr>
        <p:txBody>
          <a:bodyPr/>
          <a:lstStyle/>
          <a:p>
            <a:r>
              <a:rPr lang="fr-FR" dirty="0"/>
              <a:t>Sciences humaines</a:t>
            </a:r>
          </a:p>
          <a:p>
            <a:r>
              <a:rPr lang="fr-FR" dirty="0" smtClean="0"/>
              <a:t>Conditions </a:t>
            </a:r>
            <a:r>
              <a:rPr lang="fr-FR" dirty="0"/>
              <a:t>de possibilité du mythe</a:t>
            </a:r>
            <a:endParaRPr lang="es-ES" dirty="0"/>
          </a:p>
        </p:txBody>
      </p:sp>
      <p:pic>
        <p:nvPicPr>
          <p:cNvPr id="14" name="Imagen 13" descr="Estatu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51692A9-0056-412F-ACE8-6B9D58E69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648580"/>
            <a:ext cx="3595370" cy="55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E9EBB-5DEB-48A4-95E0-8284C427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Mythes d’hier et d’aujourd’hui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6FC56D-5AED-4985-8507-C7777AB71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- </a:t>
            </a:r>
            <a:r>
              <a:rPr lang="es-ES" dirty="0" err="1"/>
              <a:t>Typologies</a:t>
            </a:r>
            <a:r>
              <a:rPr lang="es-ES" dirty="0"/>
              <a:t> </a:t>
            </a:r>
            <a:r>
              <a:rPr lang="es-ES" dirty="0" err="1"/>
              <a:t>selon</a:t>
            </a:r>
            <a:r>
              <a:rPr lang="es-ES" dirty="0"/>
              <a:t> </a:t>
            </a:r>
            <a:r>
              <a:rPr lang="es-ES" dirty="0" err="1"/>
              <a:t>plusieurs</a:t>
            </a:r>
            <a:r>
              <a:rPr lang="es-ES" dirty="0"/>
              <a:t> </a:t>
            </a:r>
            <a:r>
              <a:rPr lang="es-ES" dirty="0" err="1"/>
              <a:t>critères</a:t>
            </a:r>
            <a:r>
              <a:rPr lang="es-ES" dirty="0"/>
              <a:t> 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C557-BBD0-477F-B95B-5221C2C22D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Mentalités de l’histoire</a:t>
            </a:r>
          </a:p>
          <a:p>
            <a:r>
              <a:rPr lang="fr-FR" dirty="0"/>
              <a:t>Corrélats de l’imaginaire</a:t>
            </a:r>
          </a:p>
          <a:p>
            <a:r>
              <a:rPr lang="fr-FR" dirty="0"/>
              <a:t>Fonctions du mythe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0532B2-3F81-497C-AD70-174F08D43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8544" y="3937000"/>
            <a:ext cx="4769806" cy="711200"/>
          </a:xfrm>
        </p:spPr>
        <p:txBody>
          <a:bodyPr/>
          <a:lstStyle/>
          <a:p>
            <a:r>
              <a:rPr lang="fr-FR" dirty="0"/>
              <a:t>- Processus sur le statut de l’objet :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65B31-CB08-4B40-B5D2-8E4761B1F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3914" y="4618383"/>
            <a:ext cx="4773956" cy="3556000"/>
          </a:xfrm>
        </p:spPr>
        <p:txBody>
          <a:bodyPr/>
          <a:lstStyle/>
          <a:p>
            <a:r>
              <a:rPr lang="es-ES" dirty="0" err="1"/>
              <a:t>Mythification</a:t>
            </a:r>
            <a:endParaRPr lang="es-ES" dirty="0"/>
          </a:p>
          <a:p>
            <a:r>
              <a:rPr lang="es-ES" dirty="0" err="1"/>
              <a:t>Démythification</a:t>
            </a:r>
            <a:endParaRPr lang="es-ES" dirty="0"/>
          </a:p>
        </p:txBody>
      </p:sp>
      <p:pic>
        <p:nvPicPr>
          <p:cNvPr id="8" name="Imagen 7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63CAFA0A-DBC0-4C05-8452-58B315A37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159000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024" y="404664"/>
            <a:ext cx="9751060" cy="1168400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3. Le mythe comme moyen d’apprentissage</a:t>
            </a:r>
            <a:endParaRPr lang="es-ES" dirty="0"/>
          </a:p>
        </p:txBody>
      </p:sp>
      <p:pic>
        <p:nvPicPr>
          <p:cNvPr id="12" name="Marcador de posición de imagen 11" descr="Un grupo de personas con un perro&#10;&#10;Descripción generada automáticamente con confianza baja">
            <a:extLst>
              <a:ext uri="{FF2B5EF4-FFF2-40B4-BE49-F238E27FC236}">
                <a16:creationId xmlns:a16="http://schemas.microsoft.com/office/drawing/2014/main" id="{B199C084-4A36-4DC1-82E1-DDEF14506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9578" b="-1"/>
          <a:stretch/>
        </p:blipFill>
        <p:spPr>
          <a:xfrm>
            <a:off x="1218883" y="1803400"/>
            <a:ext cx="6602281" cy="4267201"/>
          </a:xfrm>
          <a:noFill/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2" y="1803400"/>
            <a:ext cx="3441137" cy="4267201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Sur le monde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Sur les Anciens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Sur nous-mêmes</a:t>
            </a:r>
            <a:endParaRPr lang="es-ES" sz="2400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A6718-F7D2-408C-8D72-54D50A261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791" y="1700808"/>
            <a:ext cx="9435241" cy="1625599"/>
          </a:xfrm>
        </p:spPr>
        <p:txBody>
          <a:bodyPr/>
          <a:lstStyle/>
          <a:p>
            <a:r>
              <a:rPr lang="es-ES" dirty="0" err="1"/>
              <a:t>Merci</a:t>
            </a:r>
            <a:r>
              <a:rPr lang="es-ES" dirty="0"/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F0D05B-35BD-4DEC-88FC-4F4EBC0EC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819" y="3861048"/>
            <a:ext cx="9429931" cy="99107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José Manuel Losada</a:t>
            </a:r>
          </a:p>
          <a:p>
            <a:pPr>
              <a:lnSpc>
                <a:spcPct val="150000"/>
              </a:lnSpc>
            </a:pPr>
            <a:r>
              <a:rPr lang="es-ES" cap="none" dirty="0"/>
              <a:t>jlosada@ucm.es</a:t>
            </a:r>
          </a:p>
        </p:txBody>
      </p:sp>
    </p:spTree>
    <p:extLst>
      <p:ext uri="{BB962C8B-B14F-4D97-AF65-F5344CB8AC3E}">
        <p14:creationId xmlns:p14="http://schemas.microsoft.com/office/powerpoint/2010/main" val="24332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" id="{7967B114-D234-4ACA-933A-E5716A8BCCBC}" vid="{6A591BB8-5285-4DE3-8CE9-65BC5409B319}"/>
    </a:ext>
  </a:extLst>
</a:theme>
</file>

<file path=ppt/theme/theme2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aprendizaje de libros clásicos (pantalla panorámica)</Template>
  <TotalTime>42</TotalTime>
  <Words>107</Words>
  <Application>Microsoft Office PowerPoint</Application>
  <PresentationFormat>Personalizado</PresentationFormat>
  <Paragraphs>31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Constantia</vt:lpstr>
      <vt:lpstr>Libros clásico 16x9</vt:lpstr>
      <vt:lpstr>LA MYTHOCRITIQUE CULTURELLE</vt:lpstr>
      <vt:lpstr>1. Qu’est-ce qu’un mythe ?</vt:lpstr>
      <vt:lpstr>2. Mythes d’hier et d’aujourd’hui</vt:lpstr>
      <vt:lpstr>3. Le mythe comme moyen d’apprentissage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MYTHOCRITIQUE CULTURELLE</dc:title>
  <dc:creator>CAROLINA LÓPEZ FIC</dc:creator>
  <cp:lastModifiedBy>JML</cp:lastModifiedBy>
  <cp:revision>2</cp:revision>
  <dcterms:created xsi:type="dcterms:W3CDTF">2022-02-25T10:32:57Z</dcterms:created>
  <dcterms:modified xsi:type="dcterms:W3CDTF">2022-02-25T11:33:30Z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