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notesMasterIdLst>
    <p:notesMasterId r:id="rId12"/>
  </p:notesMasterIdLst>
  <p:handoutMasterIdLst>
    <p:handoutMasterId r:id="rId13"/>
  </p:handoutMasterIdLst>
  <p:sldIdLst>
    <p:sldId id="272" r:id="rId5"/>
    <p:sldId id="268" r:id="rId6"/>
    <p:sldId id="270" r:id="rId7"/>
    <p:sldId id="274" r:id="rId8"/>
    <p:sldId id="278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7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2EF36-99BB-486B-9953-12F10C34D8CE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D74CA2-1448-4464-979C-3AF4DD41BC43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4" name="Marcador de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677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795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189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536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916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60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912B8-247B-42A2-9C7F-AE5B1B068D48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86198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912B8-247B-42A2-9C7F-AE5B1B068D48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815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912B8-247B-42A2-9C7F-AE5B1B068D48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1255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912B8-247B-42A2-9C7F-AE5B1B068D48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47304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912B8-247B-42A2-9C7F-AE5B1B068D48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93705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912B8-247B-42A2-9C7F-AE5B1B068D48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6572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7D038C-BE96-4182-BDC0-59E235B768CE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51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5A91A1-64A0-4D30-9EB3-281E14FAFC6F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71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912B8-247B-42A2-9C7F-AE5B1B068D48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4193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0ACE26-2ED4-40E8-8CA0-526DD21D65AF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63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59E118-7789-49F9-927D-63FF551CAC72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939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B3D23F-7240-4629-9C4F-05C1CDD2682C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69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3287ED-89C3-44D8-AD64-88CD88AFA46F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13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0AED35-45BF-4138-953F-01AC3803672C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474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8B7E9E-D200-4F89-BD6A-E2396A131FA4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C7A73C2-161F-4A75-8592-C7A91902B06E}"/>
              </a:ext>
            </a:extLst>
          </p:cNvPr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00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912B8-247B-42A2-9C7F-AE5B1B068D48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34451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D5E912B8-247B-42A2-9C7F-AE5B1B068D48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62524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FUNDAMENTOS DE LA MITOCRÍTICA CULTURAL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24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Dr. José Manuel </a:t>
            </a:r>
            <a:r>
              <a:rPr lang="en-US" sz="24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Losada</a:t>
            </a:r>
            <a:endParaRPr lang="en-US" sz="2400" b="0" i="0" kern="1200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4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Universidad </a:t>
            </a:r>
            <a:r>
              <a:rPr lang="en-US" sz="24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Complutense</a:t>
            </a:r>
            <a:r>
              <a:rPr lang="en-US" sz="24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madrid</a:t>
            </a:r>
            <a:endParaRPr lang="en-US" sz="2400" b="0" i="0" kern="1200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4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www.josemanuellosada.com</a:t>
            </a:r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143" y="2292531"/>
            <a:ext cx="3991494" cy="2272937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Teoría y metodología del mito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 rtlCol="0">
            <a:normAutofit fontScale="92500" lnSpcReduction="20000"/>
          </a:bodyPr>
          <a:lstStyle/>
          <a:p>
            <a:pPr marL="540385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mito es un relato de carácter funcional, simbólico y emotivo, compuesto de una serie de elementos (variantes, reducibles a motivos, e invariantes, reducibles a temas) sometidos a crisis, de uno o varios acontecimientos extraordinarios con referente trascendente sobrenatural sagrado, carentes, en principio, de testimonio histórico, y remitentes siempre a una cosmogonía o a una escatología individuales o colectivas, pero siempre absolutas.</a:t>
            </a:r>
          </a:p>
          <a:p>
            <a:br>
              <a:rPr lang="es-ES" dirty="0">
                <a:effectLst/>
              </a:rPr>
            </a:br>
            <a:endParaRPr lang="es-ES" dirty="0"/>
          </a:p>
        </p:txBody>
      </p:sp>
      <p:sp>
        <p:nvSpPr>
          <p:cNvPr id="5" name="Corchetes 4">
            <a:extLst>
              <a:ext uri="{FF2B5EF4-FFF2-40B4-BE49-F238E27FC236}">
                <a16:creationId xmlns:a16="http://schemas.microsoft.com/office/drawing/2014/main" id="{033ED95B-8878-46BE-BEFA-0C7EB5D92BC2}"/>
              </a:ext>
            </a:extLst>
          </p:cNvPr>
          <p:cNvSpPr/>
          <p:nvPr/>
        </p:nvSpPr>
        <p:spPr>
          <a:xfrm>
            <a:off x="5204109" y="1311965"/>
            <a:ext cx="6815613" cy="430695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4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0" name="Picture 14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1" name="Oval 149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2" name="Picture 15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3" name="Picture 15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4" name="Rectangle 155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5" name="Rectangle 157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Objetivación del mito como catalizador de la reflexión occidental</a:t>
            </a:r>
            <a:endParaRPr lang="en-US" sz="3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0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2" name="Freeform: Shape 161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El rapto de Europa - Colección - Museo Nacional del Prado">
            <a:extLst>
              <a:ext uri="{FF2B5EF4-FFF2-40B4-BE49-F238E27FC236}">
                <a16:creationId xmlns:a16="http://schemas.microsoft.com/office/drawing/2014/main" id="{B7B867E5-88B8-4C1F-92FF-D1847D9D9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80" y="647698"/>
            <a:ext cx="6146009" cy="5562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8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 err="1"/>
              <a:t>Sentido</a:t>
            </a:r>
            <a:r>
              <a:rPr lang="en-US" sz="3300" dirty="0"/>
              <a:t> de la Universidad: </a:t>
            </a:r>
            <a:r>
              <a:rPr lang="en-US" sz="3300" dirty="0" err="1"/>
              <a:t>analizar</a:t>
            </a:r>
            <a:r>
              <a:rPr lang="en-US" sz="3300" dirty="0"/>
              <a:t>, </a:t>
            </a:r>
            <a:r>
              <a:rPr lang="en-US" sz="3300" dirty="0" err="1"/>
              <a:t>distinguir</a:t>
            </a:r>
            <a:r>
              <a:rPr lang="en-US" sz="3300" dirty="0"/>
              <a:t>, </a:t>
            </a:r>
            <a:r>
              <a:rPr lang="en-US" sz="3300" dirty="0" err="1"/>
              <a:t>identificar</a:t>
            </a:r>
            <a:r>
              <a:rPr lang="en-US" sz="3300" dirty="0"/>
              <a:t>, </a:t>
            </a:r>
            <a:r>
              <a:rPr lang="en-US" sz="3300" dirty="0" err="1"/>
              <a:t>organizar</a:t>
            </a:r>
            <a:r>
              <a:rPr lang="en-US" sz="3300" dirty="0"/>
              <a:t>, </a:t>
            </a:r>
            <a:r>
              <a:rPr lang="en-US" sz="3300" dirty="0" err="1"/>
              <a:t>sintetizar</a:t>
            </a:r>
            <a:r>
              <a:rPr lang="en-US" sz="3300" dirty="0"/>
              <a:t>.</a:t>
            </a:r>
          </a:p>
        </p:txBody>
      </p:sp>
      <p:pic>
        <p:nvPicPr>
          <p:cNvPr id="2050" name="Picture 2" descr="Un cuarto con una ventana&#10;&#10;Descripción generada automáticamente">
            <a:extLst>
              <a:ext uri="{FF2B5EF4-FFF2-40B4-BE49-F238E27FC236}">
                <a16:creationId xmlns:a16="http://schemas.microsoft.com/office/drawing/2014/main" id="{D94FBDB1-D953-42EC-8521-E41A8610B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r="21323" b="2"/>
          <a:stretch/>
        </p:blipFill>
        <p:spPr bwMode="auto">
          <a:xfrm>
            <a:off x="607848" y="609601"/>
            <a:ext cx="6946288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Hermenéutica del mito: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8073EE4-EB60-444A-A7EA-82035FCDE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6" name="Freeform 23">
            <a:extLst>
              <a:ext uri="{FF2B5EF4-FFF2-40B4-BE49-F238E27FC236}">
                <a16:creationId xmlns:a16="http://schemas.microsoft.com/office/drawing/2014/main" id="{86AD7ABD-24C8-4B21-A948-ABC2F8C7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63082B3-0202-4A7D-A42B-721E4CE9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46111" y="3088493"/>
            <a:ext cx="3104751" cy="29313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Ad intra: </a:t>
            </a:r>
            <a:r>
              <a:rPr lang="en-US" sz="1600" dirty="0" err="1"/>
              <a:t>correlatos</a:t>
            </a:r>
            <a:r>
              <a:rPr lang="en-US" sz="1600" dirty="0"/>
              <a:t> </a:t>
            </a:r>
            <a:r>
              <a:rPr lang="en-US" sz="1600" dirty="0" err="1"/>
              <a:t>imaginarios</a:t>
            </a:r>
            <a:endParaRPr lang="en-US" sz="1600" dirty="0"/>
          </a:p>
          <a:p>
            <a:r>
              <a:rPr lang="en-US" sz="1600" dirty="0"/>
              <a:t>Ad extra: </a:t>
            </a:r>
            <a:r>
              <a:rPr lang="en-US" sz="1600" dirty="0" err="1"/>
              <a:t>correlatos</a:t>
            </a:r>
            <a:r>
              <a:rPr lang="en-US" sz="1600" dirty="0"/>
              <a:t> </a:t>
            </a:r>
            <a:r>
              <a:rPr lang="en-US" sz="1600" dirty="0" err="1"/>
              <a:t>patológicos</a:t>
            </a:r>
            <a:endParaRPr lang="en-US" sz="1600" dirty="0"/>
          </a:p>
        </p:txBody>
      </p:sp>
      <p:pic>
        <p:nvPicPr>
          <p:cNvPr id="3076" name="Picture 4" descr="The Witcher: conociendo a Yennefer y Ciri - MeriStation">
            <a:extLst>
              <a:ext uri="{FF2B5EF4-FFF2-40B4-BE49-F238E27FC236}">
                <a16:creationId xmlns:a16="http://schemas.microsoft.com/office/drawing/2014/main" id="{5FBED73B-B666-42E4-BCE6-259737BC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452" y="1656670"/>
            <a:ext cx="3148022" cy="17707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Mandalorian&amp;#39;: todos los episodios de la serie de Star Wars ordenados de  peor a mejor">
            <a:extLst>
              <a:ext uri="{FF2B5EF4-FFF2-40B4-BE49-F238E27FC236}">
                <a16:creationId xmlns:a16="http://schemas.microsoft.com/office/drawing/2014/main" id="{CC510C5E-A63C-4A62-B1F3-983A347C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452" y="4323489"/>
            <a:ext cx="3148022" cy="12041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Hombre parado en la noche&#10;&#10;Descripción generada automáticamente con confianza baja">
            <a:extLst>
              <a:ext uri="{FF2B5EF4-FFF2-40B4-BE49-F238E27FC236}">
                <a16:creationId xmlns:a16="http://schemas.microsoft.com/office/drawing/2014/main" id="{26038619-3071-42B9-9205-AEC60AFAFB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7867" y="1613550"/>
            <a:ext cx="3148022" cy="40103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02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Dialéctica y comprensión del mito: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77F74B7-5344-4985-8463-5B8EE703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7" name="Freeform 23">
            <a:extLst>
              <a:ext uri="{FF2B5EF4-FFF2-40B4-BE49-F238E27FC236}">
                <a16:creationId xmlns:a16="http://schemas.microsoft.com/office/drawing/2014/main" id="{0E38218E-B21F-433A-BB44-F15DE7DC6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80DD7D4-CD57-4577-ACCC-43E1C72F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456280" y="3291403"/>
            <a:ext cx="3610387" cy="105591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 sz="1600" dirty="0" err="1">
                <a:solidFill>
                  <a:schemeClr val="tx1"/>
                </a:solidFill>
              </a:rPr>
              <a:t>Tradiciones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rupturas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Wingdings 3" charset="2"/>
              <a:buChar char=""/>
            </a:pPr>
            <a:r>
              <a:rPr lang="en-US" sz="1600" dirty="0" err="1">
                <a:solidFill>
                  <a:schemeClr val="tx1"/>
                </a:solidFill>
              </a:rPr>
              <a:t>Mitificación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desmitificación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100" name="Picture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7E24E5-2990-47D3-96F6-FE161AD7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0938" y="1447799"/>
            <a:ext cx="1543050" cy="45720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127D2D2-7B95-4F33-A11F-A4A32547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9357" y="1447799"/>
            <a:ext cx="2777490" cy="45720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800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160</Words>
  <Application>Microsoft Office PowerPoint</Application>
  <PresentationFormat>Panorámica</PresentationFormat>
  <Paragraphs>22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Georgia</vt:lpstr>
      <vt:lpstr>Wingdings 3</vt:lpstr>
      <vt:lpstr>Ion</vt:lpstr>
      <vt:lpstr>FUNDAMENTOS DE LA MITOCRÍTICA CULTURAL</vt:lpstr>
      <vt:lpstr>Teoría y metodología del mito</vt:lpstr>
      <vt:lpstr>Objetivación del mito como catalizador de la reflexión occidental</vt:lpstr>
      <vt:lpstr>Sentido de la Universidad: analizar, distinguir, identificar, organizar, sintetizar.</vt:lpstr>
      <vt:lpstr>Hermenéutica del mito:</vt:lpstr>
      <vt:lpstr>Dialéctica y comprensión del mito: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LA MITOCRÍTICA CULTURAL</dc:title>
  <dc:creator>CAROLINA LÓPEZ FIC</dc:creator>
  <cp:lastModifiedBy>CAROLINA LÓPEZ FIC</cp:lastModifiedBy>
  <cp:revision>2</cp:revision>
  <dcterms:created xsi:type="dcterms:W3CDTF">2021-09-09T14:48:14Z</dcterms:created>
  <dcterms:modified xsi:type="dcterms:W3CDTF">2021-09-09T17:08:41Z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